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Palanquin Dark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PalanquinDark-bold.fntdata"/><Relationship Id="rId27" Type="http://schemas.openxmlformats.org/officeDocument/2006/relationships/font" Target="fonts/PalanquinDar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9cd18160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9cd18160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9c073bdaf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9c073bdaf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9d7b27f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9d7b27f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9cd18160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9cd18160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9c073bda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9c073bda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075a879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8075a879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80a2de222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80a2de222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afb2c33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afb2c33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9afb2c33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9afb2c33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9afb2c33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9afb2c33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9afb2c33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9afb2c33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9afb2c33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9afb2c33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Relationship Id="rId10" Type="http://schemas.openxmlformats.org/officeDocument/2006/relationships/image" Target="../media/image37.png"/><Relationship Id="rId9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0" Type="http://schemas.openxmlformats.org/officeDocument/2006/relationships/image" Target="../media/image38.png"/><Relationship Id="rId9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goodwinc@gmail.com" TargetMode="External"/><Relationship Id="rId4" Type="http://schemas.openxmlformats.org/officeDocument/2006/relationships/hyperlink" Target="https://github.com/goodwinc" TargetMode="External"/><Relationship Id="rId5" Type="http://schemas.openxmlformats.org/officeDocument/2006/relationships/hyperlink" Target="https://www.linkedin.com/in/goodwinche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laces2.csail.mit.edu/download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17.png"/><Relationship Id="rId10" Type="http://schemas.openxmlformats.org/officeDocument/2006/relationships/image" Target="../media/image20.png"/><Relationship Id="rId9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Dark"/>
                <a:ea typeface="Palanquin Dark"/>
                <a:cs typeface="Palanquin Dark"/>
                <a:sym typeface="Palanquin Dark"/>
              </a:rPr>
              <a:t>Colorizing Grayscale Images with Neural Networks</a:t>
            </a:r>
            <a:endParaRPr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99175" y="39041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Goodwin Chen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December 13, 2018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Metis Career Day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125" y="482700"/>
            <a:ext cx="968800" cy="9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975" y="482700"/>
            <a:ext cx="968800" cy="9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925" y="1934950"/>
            <a:ext cx="968800" cy="9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175" y="1934950"/>
            <a:ext cx="968800" cy="9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9125" y="3342275"/>
            <a:ext cx="968800" cy="9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800" y="662600"/>
            <a:ext cx="1909150" cy="19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163" y="662600"/>
            <a:ext cx="1909150" cy="19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3550" y="662600"/>
            <a:ext cx="1909150" cy="19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900" y="662600"/>
            <a:ext cx="1909150" cy="19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6750" y="2785125"/>
            <a:ext cx="1909150" cy="19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5150" y="2785125"/>
            <a:ext cx="1909150" cy="19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3550" y="2785125"/>
            <a:ext cx="1909150" cy="19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3900" y="2785125"/>
            <a:ext cx="1909150" cy="19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593675" y="333500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2758750" y="333500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fusion</a:t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5084925" y="333500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fusion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7316525" y="333500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975" y="1006250"/>
            <a:ext cx="1870450" cy="18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325" y="1006251"/>
            <a:ext cx="1870450" cy="18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550" y="1006250"/>
            <a:ext cx="1870450" cy="18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1687" y="1006262"/>
            <a:ext cx="1870450" cy="18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0975" y="3049500"/>
            <a:ext cx="1870450" cy="18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1325" y="3049500"/>
            <a:ext cx="1870450" cy="18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5938" y="3049488"/>
            <a:ext cx="1870450" cy="18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550" y="3049500"/>
            <a:ext cx="1870450" cy="18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700975" y="651625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2856363" y="651625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fusion</a:t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5011750" y="651625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fusion</a:t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7167125" y="677175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Insights and Considerations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Bright colors are under-saturated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Consequence of regression loss function (e.g., flowers and clothes become gray vs either red or blue)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Consider weighted classification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Natural elements more well colored than specific objects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Consequence of small training set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 on much larger and diverse dataset for better general results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Thank You!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E-mail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goodwinc@gmail.com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Github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https://github.com/goodwinc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LinkedIn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https://www.linkedin.com/in/goodwinchen/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25" y="201950"/>
            <a:ext cx="2247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925" y="201962"/>
            <a:ext cx="2247900" cy="2247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2748425" y="1012850"/>
            <a:ext cx="2794500" cy="62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25" y="2634976"/>
            <a:ext cx="2247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913" y="2634963"/>
            <a:ext cx="22479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2748425" y="3445875"/>
            <a:ext cx="2794500" cy="62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Motivation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People still color historical B&amp;W photos using Photoshop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Useful in improving surveillance feeds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Dataset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Places365: </a:t>
            </a:r>
            <a:r>
              <a:rPr lang="en" u="sng">
                <a:solidFill>
                  <a:srgbClr val="000000"/>
                </a:solidFill>
                <a:hlinkClick r:id="rId3"/>
              </a:rPr>
              <a:t>http://places2.csail.mit.edu/download.html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256x256 resolution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5000 images per category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5 Categories of Images</a:t>
            </a:r>
            <a:endParaRPr b="1" sz="20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Tundra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Mountain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Lake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Football Field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Technology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AWS Deep Learning instance with Nvidia K80 GPU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Keras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Scikit-Image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38" y="3559600"/>
            <a:ext cx="3127451" cy="7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250" y="2475250"/>
            <a:ext cx="2138650" cy="7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1325" y="1524200"/>
            <a:ext cx="1375350" cy="72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8975" y="1524200"/>
            <a:ext cx="1288281" cy="7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Methodology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Split each category into 4500 training images, 500 validation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Convert RGB -&gt; Lab color space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	R	      G		      B							L		    a		       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 				to predict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475" y="1999525"/>
            <a:ext cx="2530726" cy="8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3857625" y="2283950"/>
            <a:ext cx="14184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325" y="1968100"/>
            <a:ext cx="1910275" cy="8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75" y="1968100"/>
            <a:ext cx="925500" cy="91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975" y="3649475"/>
            <a:ext cx="925500" cy="91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000" y="3661450"/>
            <a:ext cx="1910275" cy="8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Model Architecture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48987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4 Components</a:t>
            </a:r>
            <a:endParaRPr b="1" sz="2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Encoder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Feature Extractor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Fusion Layer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Decoder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" y="1387025"/>
            <a:ext cx="8839204" cy="2369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4294967295" type="body"/>
          </p:nvPr>
        </p:nvSpPr>
        <p:spPr>
          <a:xfrm>
            <a:off x="1443275" y="630700"/>
            <a:ext cx="3440100" cy="855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Inspired by VGG 16 architecture</a:t>
            </a:r>
            <a:endParaRPr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 sz="1400">
                <a:solidFill>
                  <a:srgbClr val="00FF00"/>
                </a:solidFill>
              </a:rPr>
              <a:t>Convolution with stride 2 instead of max pooling layer</a:t>
            </a:r>
            <a:endParaRPr sz="1400">
              <a:solidFill>
                <a:srgbClr val="00FF00"/>
              </a:solidFill>
            </a:endParaRPr>
          </a:p>
        </p:txBody>
      </p:sp>
      <p:sp>
        <p:nvSpPr>
          <p:cNvPr id="123" name="Google Shape;123;p20"/>
          <p:cNvSpPr txBox="1"/>
          <p:nvPr>
            <p:ph idx="4294967295" type="body"/>
          </p:nvPr>
        </p:nvSpPr>
        <p:spPr>
          <a:xfrm>
            <a:off x="79075" y="3756475"/>
            <a:ext cx="4674000" cy="583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●"/>
            </a:pPr>
            <a:r>
              <a:rPr lang="en" sz="1400">
                <a:solidFill>
                  <a:srgbClr val="00FFFF"/>
                </a:solidFill>
              </a:rPr>
              <a:t>Scale grayscale image to 299x299x3 as input to pre-trained Inception-Resnet-v2</a:t>
            </a:r>
            <a:endParaRPr b="1"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20"/>
          <p:cNvSpPr txBox="1"/>
          <p:nvPr>
            <p:ph idx="4294967295" type="body"/>
          </p:nvPr>
        </p:nvSpPr>
        <p:spPr>
          <a:xfrm>
            <a:off x="5174200" y="3707050"/>
            <a:ext cx="3440100" cy="1312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Upsample from Fusion Layer to achieve original resolution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Regression on every pixel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>
                <a:solidFill>
                  <a:srgbClr val="FF0000"/>
                </a:solidFill>
              </a:rPr>
              <a:t>Hyperbolic tangent activation function in final layer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125" name="Google Shape;125;p20"/>
          <p:cNvSpPr txBox="1"/>
          <p:nvPr>
            <p:ph idx="4294967295" type="body"/>
          </p:nvPr>
        </p:nvSpPr>
        <p:spPr>
          <a:xfrm>
            <a:off x="4838100" y="793975"/>
            <a:ext cx="3440100" cy="632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●"/>
            </a:pPr>
            <a:r>
              <a:rPr lang="en" sz="1400">
                <a:solidFill>
                  <a:srgbClr val="9900FF"/>
                </a:solidFill>
              </a:rPr>
              <a:t>Replicate Feature Extractor output and concatenate to Encoder output</a:t>
            </a:r>
            <a:endParaRPr sz="14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4294967295" type="title"/>
          </p:nvPr>
        </p:nvSpPr>
        <p:spPr>
          <a:xfrm>
            <a:off x="0" y="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Results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975" y="916925"/>
            <a:ext cx="1900825" cy="19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25" y="916925"/>
            <a:ext cx="1900825" cy="19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563" y="916925"/>
            <a:ext cx="1900825" cy="19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9400" y="916925"/>
            <a:ext cx="1900825" cy="19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9400" y="3108575"/>
            <a:ext cx="1900825" cy="19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4275" y="3108575"/>
            <a:ext cx="1900825" cy="19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89150" y="3108575"/>
            <a:ext cx="1900825" cy="19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4025" y="3108575"/>
            <a:ext cx="1900825" cy="19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614025" y="626100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</a:t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2834763" y="626100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fusion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5055525" y="626100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fusion</a:t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7165013" y="626100"/>
            <a:ext cx="1209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